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  <p:sldId id="261" r:id="rId32"/>
    <p:sldId id="262" r:id="rId33"/>
    <p:sldId id="263" r:id="rId34"/>
    <p:sldId id="264" r:id="rId35"/>
    <p:sldId id="265" r:id="rId36"/>
    <p:sldId id="266" r:id="rId37"/>
    <p:sldId id="267" r:id="rId38"/>
    <p:sldId id="268" r:id="rId39"/>
    <p:sldId id="269" r:id="rId40"/>
    <p:sldId id="270" r:id="rId41"/>
    <p:sldId id="271" r:id="rId42"/>
    <p:sldId id="272" r:id="rId43"/>
    <p:sldId id="273" r:id="rId44"/>
    <p:sldId id="274" r:id="rId45"/>
    <p:sldId id="275" r:id="rId46"/>
    <p:sldId id="276" r:id="rId47"/>
    <p:sldId id="277" r:id="rId48"/>
    <p:sldId id="278" r:id="rId49"/>
    <p:sldId id="279" r:id="rId5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Bold" charset="1" panose="02000000000000000000"/>
      <p:regular r:id="rId10"/>
    </p:embeddedFont>
    <p:embeddedFont>
      <p:font typeface="Open Sans Light" charset="1" panose="020B0306030504020204"/>
      <p:regular r:id="rId11"/>
    </p:embeddedFont>
    <p:embeddedFont>
      <p:font typeface="Open Sans Light Bold" charset="1" panose="020B0806030504020204"/>
      <p:regular r:id="rId12"/>
    </p:embeddedFont>
    <p:embeddedFont>
      <p:font typeface="Open Sans Light Italics" charset="1" panose="020B0306030504020204"/>
      <p:regular r:id="rId13"/>
    </p:embeddedFont>
    <p:embeddedFont>
      <p:font typeface="Open Sans Light Bold Italics" charset="1" panose="020B0806030504020204"/>
      <p:regular r:id="rId14"/>
    </p:embeddedFont>
    <p:embeddedFont>
      <p:font typeface="Open Sans" charset="1" panose="020B0606030504020204"/>
      <p:regular r:id="rId15"/>
    </p:embeddedFont>
    <p:embeddedFont>
      <p:font typeface="Open Sans Bold" charset="1" panose="020B0806030504020204"/>
      <p:regular r:id="rId16"/>
    </p:embeddedFont>
    <p:embeddedFont>
      <p:font typeface="Open Sans Italics" charset="1" panose="020B0606030504020204"/>
      <p:regular r:id="rId17"/>
    </p:embeddedFont>
    <p:embeddedFont>
      <p:font typeface="Open Sans Bold Italics" charset="1" panose="020B0806030504020204"/>
      <p:regular r:id="rId18"/>
    </p:embeddedFont>
    <p:embeddedFont>
      <p:font typeface="Poppins ExtraBold" charset="1" panose="00000900000000000000"/>
      <p:regular r:id="rId19"/>
    </p:embeddedFont>
    <p:embeddedFont>
      <p:font typeface="Poppins ExtraBold Bold" charset="1" panose="00000A00000000000000"/>
      <p:regular r:id="rId20"/>
    </p:embeddedFont>
    <p:embeddedFont>
      <p:font typeface="Poppins ExtraBold Italics" charset="1" panose="00000900000000000000"/>
      <p:regular r:id="rId21"/>
    </p:embeddedFont>
    <p:embeddedFont>
      <p:font typeface="Poppins ExtraBold Bold Italics" charset="1" panose="00000A00000000000000"/>
      <p:regular r:id="rId22"/>
    </p:embeddedFont>
    <p:embeddedFont>
      <p:font typeface="Poppins" charset="1" panose="00000500000000000000"/>
      <p:regular r:id="rId23"/>
    </p:embeddedFont>
    <p:embeddedFont>
      <p:font typeface="Poppins Bold" charset="1" panose="00000800000000000000"/>
      <p:regular r:id="rId24"/>
    </p:embeddedFont>
    <p:embeddedFont>
      <p:font typeface="Poppins Italics" charset="1" panose="00000500000000000000"/>
      <p:regular r:id="rId25"/>
    </p:embeddedFont>
    <p:embeddedFont>
      <p:font typeface="Poppins Bold Italics" charset="1" panose="000008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32" Target="slides/slide6.xml" Type="http://schemas.openxmlformats.org/officeDocument/2006/relationships/slide"/><Relationship Id="rId33" Target="slides/slide7.xml" Type="http://schemas.openxmlformats.org/officeDocument/2006/relationships/slide"/><Relationship Id="rId34" Target="slides/slide8.xml" Type="http://schemas.openxmlformats.org/officeDocument/2006/relationships/slide"/><Relationship Id="rId35" Target="slides/slide9.xml" Type="http://schemas.openxmlformats.org/officeDocument/2006/relationships/slide"/><Relationship Id="rId36" Target="slides/slide10.xml" Type="http://schemas.openxmlformats.org/officeDocument/2006/relationships/slide"/><Relationship Id="rId37" Target="slides/slide11.xml" Type="http://schemas.openxmlformats.org/officeDocument/2006/relationships/slide"/><Relationship Id="rId38" Target="slides/slide12.xml" Type="http://schemas.openxmlformats.org/officeDocument/2006/relationships/slide"/><Relationship Id="rId39" Target="slides/slide13.xml" Type="http://schemas.openxmlformats.org/officeDocument/2006/relationships/slide"/><Relationship Id="rId4" Target="theme/theme1.xml" Type="http://schemas.openxmlformats.org/officeDocument/2006/relationships/theme"/><Relationship Id="rId40" Target="slides/slide14.xml" Type="http://schemas.openxmlformats.org/officeDocument/2006/relationships/slide"/><Relationship Id="rId41" Target="slides/slide15.xml" Type="http://schemas.openxmlformats.org/officeDocument/2006/relationships/slide"/><Relationship Id="rId42" Target="slides/slide16.xml" Type="http://schemas.openxmlformats.org/officeDocument/2006/relationships/slide"/><Relationship Id="rId43" Target="slides/slide17.xml" Type="http://schemas.openxmlformats.org/officeDocument/2006/relationships/slide"/><Relationship Id="rId44" Target="slides/slide18.xml" Type="http://schemas.openxmlformats.org/officeDocument/2006/relationships/slide"/><Relationship Id="rId45" Target="slides/slide19.xml" Type="http://schemas.openxmlformats.org/officeDocument/2006/relationships/slide"/><Relationship Id="rId46" Target="slides/slide20.xml" Type="http://schemas.openxmlformats.org/officeDocument/2006/relationships/slide"/><Relationship Id="rId47" Target="slides/slide21.xml" Type="http://schemas.openxmlformats.org/officeDocument/2006/relationships/slide"/><Relationship Id="rId48" Target="slides/slide22.xml" Type="http://schemas.openxmlformats.org/officeDocument/2006/relationships/slide"/><Relationship Id="rId49" Target="slides/slide23.xml" Type="http://schemas.openxmlformats.org/officeDocument/2006/relationships/slide"/><Relationship Id="rId5" Target="tableStyles.xml" Type="http://schemas.openxmlformats.org/officeDocument/2006/relationships/tableStyles"/><Relationship Id="rId50" Target="slides/slide24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svg>
</file>

<file path=ppt/media/image11.png>
</file>

<file path=ppt/media/image12.sv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svg>
</file>

<file path=ppt/media/image30.jpeg>
</file>

<file path=ppt/media/image31.jpeg>
</file>

<file path=ppt/media/image32.jpeg>
</file>

<file path=ppt/media/image4.png>
</file>

<file path=ppt/media/image5.png>
</file>

<file path=ppt/media/image6.svg>
</file>

<file path=ppt/media/image7.pn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0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Relationship Id="rId5" Target="../media/image22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4.pn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7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7.pn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8.png" Type="http://schemas.openxmlformats.org/officeDocument/2006/relationships/image"/></Relationships>
</file>

<file path=ppt/slides/_rels/slide2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29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2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30.jpeg" Type="http://schemas.openxmlformats.org/officeDocument/2006/relationships/image"/><Relationship Id="rId5" Target="../media/image7.png" Type="http://schemas.openxmlformats.org/officeDocument/2006/relationships/image"/></Relationships>
</file>

<file path=ppt/slides/_rels/slide2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2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618527" y="-1745836"/>
            <a:ext cx="6304087" cy="630408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907878" y="5804957"/>
            <a:ext cx="2284867" cy="2284867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193410" y="4082284"/>
            <a:ext cx="951933" cy="95193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5693560"/>
            <a:ext cx="12192482" cy="3564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318"/>
              </a:lnSpc>
              <a:spcBef>
                <a:spcPct val="0"/>
              </a:spcBef>
            </a:pPr>
            <a:r>
              <a:rPr lang="en-US" sz="6655">
                <a:solidFill>
                  <a:srgbClr val="FFFFFF"/>
                </a:solidFill>
                <a:latin typeface="Poppins ExtraBold"/>
              </a:rPr>
              <a:t>Boosting Loan Acceptance Rates for Galaxy Bank with Predictive Modelling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297969" y="1575352"/>
            <a:ext cx="13340040" cy="855332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595313"/>
            <a:ext cx="11206923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Open Sans Light Bold"/>
              </a:rPr>
              <a:t>DISTRIBUTION OF EXPERIENCE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863518" y="847725"/>
            <a:ext cx="13506840" cy="938278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0" y="0"/>
            <a:ext cx="14579583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480"/>
              </a:lnSpc>
            </a:pPr>
            <a:r>
              <a:rPr lang="en-US" sz="5400">
                <a:solidFill>
                  <a:srgbClr val="171616"/>
                </a:solidFill>
                <a:latin typeface="Open Sans Light Bold"/>
              </a:rPr>
              <a:t>DISTRIBUTION OF CREDIT CARD AVERAGE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751855" y="1241080"/>
            <a:ext cx="11241923" cy="904592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36205"/>
            <a:ext cx="13517971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INCOME AND CCAVG RELATIONSHIP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660212" y="1028700"/>
            <a:ext cx="11670819" cy="9258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0" y="-47625"/>
            <a:ext cx="17741162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40"/>
              </a:lnSpc>
            </a:pPr>
            <a:r>
              <a:rPr lang="en-US" sz="5200">
                <a:solidFill>
                  <a:srgbClr val="171616"/>
                </a:solidFill>
                <a:latin typeface="Poppins Bold"/>
              </a:rPr>
              <a:t>RELATIONSHIP BETWEEN INCOME AND MORTGAGE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570943" y="6711774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307367" y="444824"/>
            <a:ext cx="951933" cy="951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26449" t="0" r="25018" b="0"/>
          <a:stretch>
            <a:fillRect/>
          </a:stretch>
        </p:blipFill>
        <p:spPr>
          <a:xfrm flipH="false" flipV="false" rot="0">
            <a:off x="8411186" y="1524485"/>
            <a:ext cx="8916142" cy="8544817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12631" y="171244"/>
            <a:ext cx="6062738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DATA  CLEANING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078062" y="7461902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307367" y="444824"/>
            <a:ext cx="951933" cy="95193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8874"/>
          <a:stretch>
            <a:fillRect/>
          </a:stretch>
        </p:blipFill>
        <p:spPr>
          <a:xfrm flipH="false" flipV="false" rot="0">
            <a:off x="1028700" y="2002488"/>
            <a:ext cx="16468584" cy="5459414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5420181" y="2002488"/>
            <a:ext cx="7685622" cy="1131745"/>
            <a:chOff x="0" y="0"/>
            <a:chExt cx="2024197" cy="298073"/>
          </a:xfrm>
        </p:grpSpPr>
        <p:sp>
          <p:nvSpPr>
            <p:cNvPr name="Freeform 7" id="7"/>
            <p:cNvSpPr/>
            <p:nvPr/>
          </p:nvSpPr>
          <p:spPr>
            <a:xfrm>
              <a:off x="0" y="0"/>
              <a:ext cx="2024197" cy="298073"/>
            </a:xfrm>
            <a:custGeom>
              <a:avLst/>
              <a:gdLst/>
              <a:ahLst/>
              <a:cxnLst/>
              <a:rect r="r" b="b" t="t" l="l"/>
              <a:pathLst>
                <a:path h="298073" w="2024197">
                  <a:moveTo>
                    <a:pt x="0" y="0"/>
                  </a:moveTo>
                  <a:lnTo>
                    <a:pt x="2024197" y="0"/>
                  </a:lnTo>
                  <a:lnTo>
                    <a:pt x="2024197" y="298073"/>
                  </a:lnTo>
                  <a:lnTo>
                    <a:pt x="0" y="29807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87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063098" y="171244"/>
            <a:ext cx="8161804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FEATURE ENGINEERING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317892" y="2388148"/>
            <a:ext cx="11862254" cy="7898852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6930919" y="123825"/>
            <a:ext cx="4426161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 MODELLING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307367" y="444824"/>
            <a:ext cx="1569714" cy="1569714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865962" y="7262224"/>
            <a:ext cx="607816" cy="60781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98015" y="4667533"/>
            <a:ext cx="951933" cy="95193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286868" y="2547592"/>
            <a:ext cx="13714263" cy="5960699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48773" y="209344"/>
            <a:ext cx="6990455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40"/>
              </a:lnSpc>
            </a:pPr>
            <a:r>
              <a:rPr lang="en-US" sz="5200">
                <a:solidFill>
                  <a:srgbClr val="171616"/>
                </a:solidFill>
                <a:latin typeface="Poppins Bold"/>
              </a:rPr>
              <a:t> HOW MODELS WORK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773012" y="1473718"/>
            <a:ext cx="6866216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60"/>
              </a:lnSpc>
            </a:pPr>
            <a:r>
              <a:rPr lang="en-US" sz="3800">
                <a:solidFill>
                  <a:srgbClr val="171616"/>
                </a:solidFill>
                <a:latin typeface="Poppins"/>
              </a:rPr>
              <a:t>RANDOM FOREST REGRESSOR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662360" y="2059432"/>
            <a:ext cx="10036670" cy="774983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21194" y="158341"/>
            <a:ext cx="7045613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40"/>
              </a:lnSpc>
            </a:pPr>
            <a:r>
              <a:rPr lang="en-US" sz="5200">
                <a:solidFill>
                  <a:srgbClr val="171616"/>
                </a:solidFill>
                <a:latin typeface="Poppins Bold"/>
              </a:rPr>
              <a:t> HOW MODELS WORK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800591" y="1204137"/>
            <a:ext cx="6866216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60"/>
              </a:lnSpc>
            </a:pPr>
            <a:r>
              <a:rPr lang="en-US" sz="3800">
                <a:solidFill>
                  <a:srgbClr val="171616"/>
                </a:solidFill>
                <a:latin typeface="Poppins"/>
              </a:rPr>
              <a:t>DECISION TREE REGRESSOR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638957" y="-4367682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67328" y="1079047"/>
            <a:ext cx="9625381" cy="920795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285203" y="345622"/>
            <a:ext cx="9717595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20"/>
              </a:lnSpc>
            </a:pPr>
            <a:r>
              <a:rPr lang="en-US" sz="4600">
                <a:solidFill>
                  <a:srgbClr val="171616"/>
                </a:solidFill>
                <a:latin typeface="Poppins Bold"/>
              </a:rPr>
              <a:t>MODEL EVALUATION (RMSE)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2303563"/>
            <a:ext cx="7983437" cy="7983437"/>
            <a:chOff x="0" y="0"/>
            <a:chExt cx="3282950" cy="328295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750570"/>
                  </a:lnTo>
                  <a:lnTo>
                    <a:pt x="3282950" y="3282950"/>
                  </a:lnTo>
                  <a:lnTo>
                    <a:pt x="3282950" y="3282950"/>
                  </a:lnTo>
                  <a:lnTo>
                    <a:pt x="0" y="3282950"/>
                  </a:lnTo>
                  <a:lnTo>
                    <a:pt x="0" y="328295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6666" r="-16666" t="0" b="0"/>
              </a:stretch>
            </a:blip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8232311" y="1886845"/>
            <a:ext cx="3134927" cy="5056335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5400000">
            <a:off x="13513206" y="5045122"/>
            <a:ext cx="3058736" cy="4933445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5296242" y="1827596"/>
            <a:ext cx="951933" cy="951933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7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2623476" y="6571506"/>
            <a:ext cx="5012028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Open Sans"/>
              </a:rPr>
              <a:t>To help businesses achieve their marketing goals through the power of data and machine learning.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15898" y="2946351"/>
            <a:ext cx="3264226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Poppins Bold"/>
              </a:rPr>
              <a:t>Vision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615898" y="3458898"/>
            <a:ext cx="4712044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Open Sans"/>
              </a:rPr>
              <a:t>Transforming marketing with machine learning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866094" y="6062236"/>
            <a:ext cx="3264226" cy="56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FFFFFF"/>
                </a:solidFill>
                <a:latin typeface="Poppins Bold"/>
              </a:rPr>
              <a:t>Mission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296242" y="665546"/>
            <a:ext cx="9239028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VISION AND MISSION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638957" y="-4367682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723968" y="1079047"/>
            <a:ext cx="9703005" cy="9207953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4285203" y="345622"/>
            <a:ext cx="9717595" cy="733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20"/>
              </a:lnSpc>
            </a:pPr>
            <a:r>
              <a:rPr lang="en-US" sz="4600">
                <a:solidFill>
                  <a:srgbClr val="171616"/>
                </a:solidFill>
                <a:latin typeface="Poppins Bold"/>
              </a:rPr>
              <a:t>MODEL EVALUATION (R2)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946309" y="6106256"/>
            <a:ext cx="6304087" cy="6304087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329111" y="2282300"/>
            <a:ext cx="7675617" cy="7675586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999" r="-24999" t="0" b="0"/>
              </a:stretch>
            </a:blip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6164002" y="1330367"/>
            <a:ext cx="951933" cy="95193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5922294" y="171244"/>
            <a:ext cx="6443411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2E2E2E"/>
                </a:solidFill>
                <a:latin typeface="Poppins Bold"/>
              </a:rPr>
              <a:t>BUSINESS VALUE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299188" y="2331637"/>
            <a:ext cx="8133035" cy="5699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Increased l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o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an accep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t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ance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 r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ates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Improv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ed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 marketing ROI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Increased 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revenue for the bank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Better cu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s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tomer t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a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rgeting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B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et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t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r un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d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erstanding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 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of customer beh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a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viour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Improv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d ma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r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ket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 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positioning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Increased market share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2E2E2E"/>
                </a:solidFill>
                <a:latin typeface="Open Sans"/>
              </a:rPr>
              <a:t>Enhanced data-d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ri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v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en</a:t>
            </a:r>
            <a:r>
              <a:rPr lang="en-US" sz="3200">
                <a:solidFill>
                  <a:srgbClr val="2E2E2E"/>
                </a:solidFill>
                <a:latin typeface="Open Sans"/>
              </a:rPr>
              <a:t> culture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656648" y="7463245"/>
            <a:ext cx="951933" cy="951933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8693367" y="2087208"/>
            <a:ext cx="8944004" cy="5030939"/>
            <a:chOff x="0" y="0"/>
            <a:chExt cx="11289030" cy="6350000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11287761" cy="6350000"/>
            </a:xfrm>
            <a:custGeom>
              <a:avLst/>
              <a:gdLst/>
              <a:ahLst/>
              <a:cxnLst/>
              <a:rect r="r" b="b" t="t" l="l"/>
              <a:pathLst>
                <a:path h="6350000" w="11287761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1" y="0"/>
                    <a:pt x="11287761" y="234950"/>
                    <a:pt x="11287761" y="525780"/>
                  </a:cubicBezTo>
                  <a:lnTo>
                    <a:pt x="11287761" y="5822950"/>
                  </a:lnTo>
                  <a:cubicBezTo>
                    <a:pt x="11287761" y="6113780"/>
                    <a:pt x="11052811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ubicBezTo>
                    <a:pt x="0" y="5824220"/>
                    <a:pt x="0" y="5824220"/>
                    <a:pt x="0" y="5824220"/>
                  </a:cubicBezTo>
                  <a:close/>
                </a:path>
              </a:pathLst>
            </a:custGeom>
            <a:blipFill>
              <a:blip r:embed="rId4"/>
              <a:stretch>
                <a:fillRect l="-1719" r="-1719" t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6602099" y="547688"/>
            <a:ext cx="5083802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CONCLUSION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203896" y="9344025"/>
            <a:ext cx="648417" cy="648417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800000">
            <a:off x="16711755" y="173807"/>
            <a:ext cx="1095091" cy="1095091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-10800000">
            <a:off x="15063156" y="1028700"/>
            <a:ext cx="593492" cy="593492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522656" y="1913128"/>
            <a:ext cx="8170712" cy="5253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Machine learning models can help Galaxy Bank improve marketing conversion rates</a:t>
            </a:r>
          </a:p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High accuracy and generalizability of models suggest reliable predictions</a:t>
            </a:r>
          </a:p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Models can inform marketing strategy and improve decision making</a:t>
            </a:r>
          </a:p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Further exploration and validation of models on specific dataset recommended</a:t>
            </a:r>
          </a:p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Fine-tuning of models and incorporation into decision-making process suggested</a:t>
            </a:r>
          </a:p>
          <a:p>
            <a:pPr marL="604523" indent="-302261" lvl="1">
              <a:lnSpc>
                <a:spcPts val="3472"/>
              </a:lnSpc>
              <a:buFont typeface="Arial"/>
              <a:buChar char="•"/>
            </a:pPr>
            <a:r>
              <a:rPr lang="en-US" sz="2800" spc="-70">
                <a:solidFill>
                  <a:srgbClr val="2E2E2E"/>
                </a:solidFill>
                <a:latin typeface="Open Sans"/>
              </a:rPr>
              <a:t>Machine learning can help Galaxy Bank make data-driven decisions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12" r="0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923308" y="-1307292"/>
            <a:ext cx="4671984" cy="467198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526091" y="3751666"/>
            <a:ext cx="13235817" cy="20672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76"/>
              </a:lnSpc>
              <a:spcBef>
                <a:spcPct val="0"/>
              </a:spcBef>
            </a:pPr>
            <a:r>
              <a:rPr lang="en-US" sz="11411">
                <a:solidFill>
                  <a:srgbClr val="FFFFFF"/>
                </a:solidFill>
                <a:latin typeface="Poppins ExtraBold"/>
              </a:rPr>
              <a:t>Q &amp; A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307292" y="6922308"/>
            <a:ext cx="4671984" cy="467198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856594" y="1028700"/>
            <a:ext cx="1391836" cy="139183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65163" y="3776299"/>
            <a:ext cx="593492" cy="59349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039570" y="7866464"/>
            <a:ext cx="1391836" cy="1391836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229345" y="5917209"/>
            <a:ext cx="593492" cy="59349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1539539" cy="1472434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737010" y="478206"/>
            <a:ext cx="3194794" cy="98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39"/>
              </a:lnSpc>
              <a:spcBef>
                <a:spcPct val="0"/>
              </a:spcBef>
            </a:pPr>
            <a:r>
              <a:rPr lang="en-US" sz="281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12" r="0" b="781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4923308" y="-1307292"/>
            <a:ext cx="4671984" cy="467198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2526091" y="3751666"/>
            <a:ext cx="13235817" cy="2072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76"/>
              </a:lnSpc>
              <a:spcBef>
                <a:spcPct val="0"/>
              </a:spcBef>
            </a:pPr>
            <a:r>
              <a:rPr lang="en-US" sz="11411">
                <a:solidFill>
                  <a:srgbClr val="FFFFFF"/>
                </a:solidFill>
                <a:latin typeface="Poppins ExtraBold"/>
              </a:rPr>
              <a:t>THANK YOU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-1307292" y="6922308"/>
            <a:ext cx="4671984" cy="467198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856594" y="1028700"/>
            <a:ext cx="1391836" cy="1391836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5465163" y="3776299"/>
            <a:ext cx="593492" cy="59349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4039570" y="7866464"/>
            <a:ext cx="1391836" cy="1391836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2229345" y="5917209"/>
            <a:ext cx="593492" cy="593492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1539539" cy="1472434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737010" y="478206"/>
            <a:ext cx="3194794" cy="982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39"/>
              </a:lnSpc>
              <a:spcBef>
                <a:spcPct val="0"/>
              </a:spcBef>
            </a:pPr>
            <a:r>
              <a:rPr lang="en-US" sz="281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786" r="0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7720338" y="3577793"/>
            <a:ext cx="2790941" cy="2790930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2752" r="-24907" t="-6217" b="-59804"/>
              </a:stretch>
            </a:blipFill>
          </p:spPr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7720338" y="6808812"/>
            <a:ext cx="2903708" cy="91334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663955" y="6960083"/>
            <a:ext cx="2903708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FFFFFF"/>
                </a:solidFill>
                <a:latin typeface="Open Sans Light Bold"/>
              </a:rPr>
              <a:t>Umar Kabir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63955" y="7262438"/>
            <a:ext cx="2903708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599">
                <a:solidFill>
                  <a:srgbClr val="FFFFFF"/>
                </a:solidFill>
                <a:latin typeface="Open Sans Light"/>
              </a:rPr>
              <a:t>Data Scientist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558162" y="1791765"/>
            <a:ext cx="11171677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FFFFF"/>
                </a:solidFill>
                <a:latin typeface="Poppins Bold"/>
              </a:rPr>
              <a:t>MEET THE PRESENTER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2D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05735" y="1178928"/>
            <a:ext cx="192115" cy="245728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6358" y="2850871"/>
            <a:ext cx="975354" cy="97535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748598" y="313085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01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30649" y="2990250"/>
            <a:ext cx="48735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 Bol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22550" y="1177967"/>
            <a:ext cx="11442900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66E1A"/>
                </a:solidFill>
                <a:latin typeface="Poppins Bold"/>
              </a:rPr>
              <a:t>TABLE OF CONTENTS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6358" y="4138821"/>
            <a:ext cx="975354" cy="975354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748598" y="441880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30649" y="4278200"/>
            <a:ext cx="48735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 Bold"/>
              </a:rPr>
              <a:t>Problem Statement</a:t>
            </a:r>
          </a:p>
        </p:txBody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6358" y="5428501"/>
            <a:ext cx="975354" cy="975354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748598" y="570848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30649" y="5361826"/>
            <a:ext cx="487350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Open Sans Bold"/>
              </a:rPr>
              <a:t>Exploratory Data Analysis</a:t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6358" y="6969326"/>
            <a:ext cx="975354" cy="975354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1748598" y="7249310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230649" y="7108705"/>
            <a:ext cx="4873500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Feature Engineering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770898" y="2850871"/>
            <a:ext cx="975354" cy="975354"/>
          </a:xfrm>
          <a:prstGeom prst="rect">
            <a:avLst/>
          </a:prstGeom>
        </p:spPr>
      </p:pic>
      <p:sp>
        <p:nvSpPr>
          <p:cNvPr name="TextBox 17" id="17"/>
          <p:cNvSpPr txBox="true"/>
          <p:nvPr/>
        </p:nvSpPr>
        <p:spPr>
          <a:xfrm rot="0">
            <a:off x="8853139" y="313085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06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335190" y="2990250"/>
            <a:ext cx="7294578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Model Evaluation/Selection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770898" y="4138821"/>
            <a:ext cx="975354" cy="975354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8853139" y="441880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07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335190" y="4278200"/>
            <a:ext cx="6719926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Business Value</a:t>
            </a:r>
          </a:p>
        </p:txBody>
      </p:sp>
      <p:pic>
        <p:nvPicPr>
          <p:cNvPr name="Picture 22" id="22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770898" y="5428501"/>
            <a:ext cx="975354" cy="975354"/>
          </a:xfrm>
          <a:prstGeom prst="rect">
            <a:avLst/>
          </a:prstGeom>
        </p:spPr>
      </p:pic>
      <p:sp>
        <p:nvSpPr>
          <p:cNvPr name="TextBox 23" id="23"/>
          <p:cNvSpPr txBox="true"/>
          <p:nvPr/>
        </p:nvSpPr>
        <p:spPr>
          <a:xfrm rot="0">
            <a:off x="8853139" y="5708485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08</a:t>
            </a:r>
          </a:p>
        </p:txBody>
      </p:sp>
      <p:pic>
        <p:nvPicPr>
          <p:cNvPr name="Picture 24" id="24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8770898" y="6969326"/>
            <a:ext cx="975354" cy="975354"/>
          </a:xfrm>
          <a:prstGeom prst="rect">
            <a:avLst/>
          </a:prstGeom>
        </p:spPr>
      </p:pic>
      <p:sp>
        <p:nvSpPr>
          <p:cNvPr name="TextBox 25" id="25"/>
          <p:cNvSpPr txBox="true"/>
          <p:nvPr/>
        </p:nvSpPr>
        <p:spPr>
          <a:xfrm rot="0">
            <a:off x="8853139" y="7249310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35190" y="7108705"/>
            <a:ext cx="4873500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Conclusion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335190" y="5567880"/>
            <a:ext cx="4873500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Model Deployment</a:t>
            </a:r>
          </a:p>
        </p:txBody>
      </p:sp>
      <p:pic>
        <p:nvPicPr>
          <p:cNvPr name="Picture 28" id="28"/>
          <p:cNvPicPr>
            <a:picLocks noChangeAspect="true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666358" y="8259005"/>
            <a:ext cx="975354" cy="975354"/>
          </a:xfrm>
          <a:prstGeom prst="rect">
            <a:avLst/>
          </a:prstGeom>
        </p:spPr>
      </p:pic>
      <p:sp>
        <p:nvSpPr>
          <p:cNvPr name="TextBox 29" id="29"/>
          <p:cNvSpPr txBox="true"/>
          <p:nvPr/>
        </p:nvSpPr>
        <p:spPr>
          <a:xfrm rot="0">
            <a:off x="1748598" y="8538989"/>
            <a:ext cx="810874" cy="377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8"/>
              </a:lnSpc>
              <a:spcBef>
                <a:spcPct val="0"/>
              </a:spcBef>
            </a:pPr>
            <a:r>
              <a:rPr lang="en-US" sz="2249">
                <a:solidFill>
                  <a:srgbClr val="FFFFFF"/>
                </a:solidFill>
                <a:latin typeface="Open Sans Bold"/>
              </a:rPr>
              <a:t>05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3230649" y="8286354"/>
            <a:ext cx="4873500" cy="629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Open Sans Bold"/>
              </a:rPr>
              <a:t>Modelling</a:t>
            </a:r>
          </a:p>
        </p:txBody>
      </p:sp>
      <p:pic>
        <p:nvPicPr>
          <p:cNvPr name="Picture 31" id="31"/>
          <p:cNvPicPr>
            <a:picLocks noChangeAspect="true"/>
          </p:cNvPicPr>
          <p:nvPr/>
        </p:nvPicPr>
        <p:blipFill>
          <a:blip r:embed="rId6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32" id="32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2D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001000" y="14348"/>
            <a:ext cx="10272652" cy="1027265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7882" r="-43632" t="0" b="0"/>
              </a:stretch>
            </a:blip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23128" y="1574884"/>
            <a:ext cx="951933" cy="951933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290482" y="544103"/>
            <a:ext cx="570703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FFFFFF"/>
                </a:solidFill>
                <a:latin typeface="Poppins Bold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038" y="1993701"/>
            <a:ext cx="7671889" cy="5033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Aim: Increase loan conversion rates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Target: Potential deposit customers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Objective: Identify likely loan acceptors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Bank success: Upselling to deposit clients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2D7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001000" y="14348"/>
            <a:ext cx="10272652" cy="1027265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0" y="6350000"/>
                  </a:moveTo>
                  <a:lnTo>
                    <a:pt x="6350000" y="6350000"/>
                  </a:lnTo>
                  <a:lnTo>
                    <a:pt x="6350000" y="0"/>
                  </a:lnTo>
                  <a:cubicBezTo>
                    <a:pt x="2843530" y="0"/>
                    <a:pt x="0" y="2843530"/>
                    <a:pt x="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27419" r="-27419" t="0" b="0"/>
              </a:stretch>
            </a:blip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523128" y="1574884"/>
            <a:ext cx="951933" cy="951933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4352352" y="544103"/>
            <a:ext cx="7645165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FFFFFF"/>
                </a:solidFill>
                <a:latin typeface="Poppins Bold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76038" y="1993701"/>
            <a:ext cx="7671889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Converting deposit customers to loan customers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Not all offered loans accepted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Loan acceptance rate just over 9%</a:t>
            </a:r>
          </a:p>
          <a:p>
            <a:pPr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Open Sans Bold"/>
              </a:rPr>
              <a:t>Poor</a:t>
            </a:r>
            <a:r>
              <a:rPr lang="en-US" sz="3200">
                <a:solidFill>
                  <a:srgbClr val="FFFFFF"/>
                </a:solidFill>
                <a:latin typeface="Open Sans Bold"/>
              </a:rPr>
              <a:t> targeted marketing</a:t>
            </a:r>
          </a:p>
          <a:p>
            <a:pPr>
              <a:lnSpc>
                <a:spcPts val="448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432707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29111" y="173807"/>
            <a:ext cx="893854" cy="85489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5"/>
          <a:srcRect l="2776" t="0" r="2776" b="0"/>
          <a:stretch>
            <a:fillRect/>
          </a:stretch>
        </p:blipFill>
        <p:spPr>
          <a:xfrm flipH="false" flipV="false" rot="0">
            <a:off x="6627871" y="1863389"/>
            <a:ext cx="10631429" cy="739491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606247" y="171244"/>
            <a:ext cx="11075506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Poppins Bold"/>
              </a:rPr>
              <a:t>EXPLORATORY DATA ANALYSIS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6535" y="355147"/>
            <a:ext cx="1854893" cy="5656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87"/>
              </a:lnSpc>
              <a:spcBef>
                <a:spcPct val="0"/>
              </a:spcBef>
            </a:pPr>
            <a:r>
              <a:rPr lang="en-US" sz="1633">
                <a:solidFill>
                  <a:srgbClr val="F66E1A"/>
                </a:solidFill>
                <a:latin typeface="Poppins Bold"/>
              </a:rPr>
              <a:t>TITAN ANALYTICS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749089"/>
            <a:ext cx="7057460" cy="18846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Open Sans Bold"/>
              </a:rPr>
              <a:t>D</a:t>
            </a:r>
            <a:r>
              <a:rPr lang="en-US" sz="3200">
                <a:solidFill>
                  <a:srgbClr val="000000"/>
                </a:solidFill>
                <a:latin typeface="Open Sans Bold"/>
              </a:rPr>
              <a:t>iscover patterns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Open Sans Bold"/>
              </a:rPr>
              <a:t>Spot anomalies</a:t>
            </a:r>
          </a:p>
          <a:p>
            <a:pPr marL="690881" indent="-345440" lvl="1">
              <a:lnSpc>
                <a:spcPts val="5088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Open Sans Bold"/>
              </a:rPr>
              <a:t> Check assumptions.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3215317" y="1569245"/>
            <a:ext cx="12276762" cy="768905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83830"/>
            <a:ext cx="12656954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Open Sans Light Bold"/>
              </a:rPr>
              <a:t>DISTRIBUTION OF PERSONAL LOAN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54142" y="8855765"/>
            <a:ext cx="110271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171616"/>
                </a:solidFill>
                <a:latin typeface="Open Sans Light Bold"/>
              </a:rPr>
              <a:t>YES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98535" y="8855765"/>
            <a:ext cx="1102715" cy="257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>
                <a:solidFill>
                  <a:srgbClr val="171616"/>
                </a:solidFill>
                <a:latin typeface="Open Sans Light Bold"/>
              </a:rPr>
              <a:t>NO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3156856" y="-5063007"/>
            <a:ext cx="6304087" cy="6304087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2320787" y="1241080"/>
            <a:ext cx="12678833" cy="812936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83830"/>
            <a:ext cx="12503818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171616"/>
                </a:solidFill>
                <a:latin typeface="Open Sans Light Bold"/>
              </a:rPr>
              <a:t>AGE DISTRIBUTION OF CUSTOMERS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DAFe3749yoM</dc:identifier>
  <dcterms:modified xsi:type="dcterms:W3CDTF">2011-08-01T06:04:30Z</dcterms:modified>
  <cp:revision>1</cp:revision>
  <dc:title>Galaxy Bank</dc:title>
</cp:coreProperties>
</file>

<file path=docProps/thumbnail.jpeg>
</file>